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55" r:id="rId30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08" Type="http://schemas.openxmlformats.org/officeDocument/2006/relationships/slide" Target="slides/slide19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image" Target="../media/image356.jpeg"/><Relationship Id="rId3" Type="http://schemas.openxmlformats.org/officeDocument/2006/relationships/image" Target="../media/image357.jpeg"/></Relationships>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B00963AA-323A-6DB9-A66E-19F666EE0B1B}"/>
              </a:ext>
            </a:extLst>
          </p:cNvPr>
          <p:cNvSpPr>
            <a:spLocks noChangeArrowheads="1"/>
          </p:cNvSpPr>
          <p:nvPr/>
        </p:nvSpPr>
        <p:spPr bwMode="auto">
          <a:xfrm>
            <a:off x="685800" y="76200"/>
            <a:ext cx="7696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Next Generation GOES Spacecraft Design to Improve Quality of NOAA Weather Data</a:t>
            </a:r>
          </a:p>
        </p:txBody>
      </p:sp>
      <p:sp>
        <p:nvSpPr>
          <p:cNvPr id="33795" name="Text Box 3">
            <a:extLst>
              <a:ext uri="{FF2B5EF4-FFF2-40B4-BE49-F238E27FC236}">
                <a16:creationId xmlns:a16="http://schemas.microsoft.com/office/drawing/2014/main" id="{929EDE9E-4330-EFD0-749E-D06248B6D468}"/>
              </a:ext>
            </a:extLst>
          </p:cNvPr>
          <p:cNvSpPr txBox="1">
            <a:spLocks noChangeArrowheads="1"/>
          </p:cNvSpPr>
          <p:nvPr/>
        </p:nvSpPr>
        <p:spPr bwMode="auto">
          <a:xfrm>
            <a:off x="1219200" y="812800"/>
            <a:ext cx="792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20000"/>
              </a:spcBef>
              <a:spcAft>
                <a:spcPct val="0"/>
              </a:spcAft>
              <a:buClrTx/>
              <a:buSzTx/>
              <a:buFontTx/>
              <a:buNone/>
              <a:tabLst/>
              <a:defRPr/>
            </a:pPr>
            <a:r>
              <a:rPr kumimoji="0" lang="en-US" altLang="zh-CN" sz="14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Loren Slafer, Charles Rubin</a:t>
            </a:r>
          </a:p>
          <a:p>
            <a:pPr marL="0" marR="0" lvl="0" indent="0" algn="ctr" defTabSz="914400" rtl="0" eaLnBrk="1" fontAlgn="base" latinLnBrk="0" hangingPunct="1">
              <a:lnSpc>
                <a:spcPct val="90000"/>
              </a:lnSpc>
              <a:spcBef>
                <a:spcPct val="2000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Boeing Company</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33796" name="Picture 4">
            <a:extLst>
              <a:ext uri="{FF2B5EF4-FFF2-40B4-BE49-F238E27FC236}">
                <a16:creationId xmlns:a16="http://schemas.microsoft.com/office/drawing/2014/main" id="{511BA1CF-7772-25C2-0485-FB06ED7E6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302"/>
          <a:stretch>
            <a:fillRect/>
          </a:stretch>
        </p:blipFill>
        <p:spPr bwMode="auto">
          <a:xfrm>
            <a:off x="120650" y="1447800"/>
            <a:ext cx="4298950" cy="42576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pic>
      <p:sp>
        <p:nvSpPr>
          <p:cNvPr id="33797" name="Rectangle 5">
            <a:extLst>
              <a:ext uri="{FF2B5EF4-FFF2-40B4-BE49-F238E27FC236}">
                <a16:creationId xmlns:a16="http://schemas.microsoft.com/office/drawing/2014/main" id="{69C180B2-F319-6E50-2931-89AE695449B7}"/>
              </a:ext>
            </a:extLst>
          </p:cNvPr>
          <p:cNvSpPr>
            <a:spLocks noChangeArrowheads="1"/>
          </p:cNvSpPr>
          <p:nvPr/>
        </p:nvSpPr>
        <p:spPr bwMode="auto">
          <a:xfrm>
            <a:off x="4495800" y="1295400"/>
            <a:ext cx="4572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3038" indent="-173038">
              <a:defRPr sz="2400">
                <a:solidFill>
                  <a:schemeClr val="tx1"/>
                </a:solidFill>
                <a:latin typeface="Times New Roman" panose="02020603050405020304" pitchFamily="18" charset="0"/>
              </a:defRPr>
            </a:lvl1pPr>
            <a:lvl2pPr marL="573088" indent="-285750">
              <a:defRPr sz="2400">
                <a:solidFill>
                  <a:schemeClr val="tx1"/>
                </a:solidFill>
                <a:latin typeface="Times New Roman" panose="02020603050405020304" pitchFamily="18" charset="0"/>
              </a:defRPr>
            </a:lvl2pPr>
            <a:lvl3pPr marL="800100" indent="-112713">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For the next generation GOES satellite, Boeing Satellite Systems developed a unique spacecraft bus design that will substantially improve the quality of NOAA’s GOES weather data</a:t>
            </a: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This new GOES N-P design enables the precision spacecraft performance that will be required for GOES high-resolution instruments</a:t>
            </a: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key features of this design concept includes</a:t>
            </a:r>
          </a:p>
          <a:p>
            <a:pPr marL="573088" marR="0" lvl="1" indent="-285750"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Stellar inertial attitude determination (SIAD) control system</a:t>
            </a:r>
          </a:p>
          <a:p>
            <a:pPr marL="573088" marR="0" lvl="1" indent="-285750" algn="just" defTabSz="914400" rtl="0" eaLnBrk="1" fontAlgn="base" latinLnBrk="0" hangingPunct="1">
              <a:lnSpc>
                <a:spcPct val="100000"/>
              </a:lnSpc>
              <a:spcBef>
                <a:spcPct val="5000"/>
              </a:spcBef>
              <a:spcAft>
                <a:spcPts val="4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Imager and Sounder collocated with the star trackers on a common base plate supported by structural flexures and attached to the nadir panel</a:t>
            </a:r>
          </a:p>
          <a:p>
            <a:pPr marL="573088" marR="0" lvl="1" indent="-285750" algn="just" defTabSz="914400" rtl="0" eaLnBrk="1" fontAlgn="base" latinLnBrk="0" hangingPunct="1">
              <a:lnSpc>
                <a:spcPct val="100000"/>
              </a:lnSpc>
              <a:spcBef>
                <a:spcPct val="5000"/>
              </a:spcBef>
              <a:spcAft>
                <a:spcPts val="4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 single panel solar array provides a clear field of view (FOV) for the Imager and Sounder coolers, maximizing their radiometric performance</a:t>
            </a: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System design includes</a:t>
            </a:r>
          </a:p>
          <a:p>
            <a:pPr marL="573088" marR="0" lvl="1" indent="-285750"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Enhanced Kalman filter design to meet 10 microradian bus pointing</a:t>
            </a: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System validation using high-fidelity simulator including</a:t>
            </a:r>
          </a:p>
          <a:p>
            <a:pPr marL="573088" marR="0" lvl="1" indent="-285750"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On-board computer and flight software</a:t>
            </a:r>
          </a:p>
          <a:p>
            <a:pPr marL="573088" marR="0" lvl="1" indent="-285750"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Star Tracker</a:t>
            </a:r>
          </a:p>
          <a:p>
            <a:pPr marL="573088" marR="0" lvl="1" indent="-285750"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Model of real-time on-orbit operations</a:t>
            </a: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The BSS design for the next-generations of GOES focused on</a:t>
            </a:r>
          </a:p>
          <a:p>
            <a:pPr marL="173038" marR="0" lvl="0" indent="-173038" algn="just" defTabSz="914400" rtl="0" eaLnBrk="1" fontAlgn="base" latinLnBrk="0" hangingPunct="1">
              <a:lnSpc>
                <a:spcPct val="90000"/>
              </a:lnSpc>
              <a:spcBef>
                <a:spcPct val="5000"/>
              </a:spcBef>
              <a:spcAft>
                <a:spcPts val="600"/>
              </a:spcAft>
              <a:buClrTx/>
              <a:buSzPct val="75000"/>
              <a:buFont typeface="Wingdings" panose="05000000000000000000" pitchFamily="2" charset="2"/>
              <a:buNone/>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12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Flying the instruments’</a:t>
            </a:r>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3798" name="Rectangle 6">
            <a:extLst>
              <a:ext uri="{FF2B5EF4-FFF2-40B4-BE49-F238E27FC236}">
                <a16:creationId xmlns:a16="http://schemas.microsoft.com/office/drawing/2014/main" id="{742AE436-9696-3E29-A872-06059A4347D8}"/>
              </a:ext>
            </a:extLst>
          </p:cNvPr>
          <p:cNvSpPr>
            <a:spLocks noChangeArrowheads="1"/>
          </p:cNvSpPr>
          <p:nvPr/>
        </p:nvSpPr>
        <p:spPr bwMode="auto">
          <a:xfrm>
            <a:off x="152400" y="5834063"/>
            <a:ext cx="4191000" cy="895350"/>
          </a:xfrm>
          <a:prstGeom prst="rect">
            <a:avLst/>
          </a:prstGeom>
          <a:solidFill>
            <a:srgbClr val="1B1B88"/>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rgbClr val="2A2CD7"/>
                  </a:outerShdw>
                </a:effectLst>
              </a14:hiddenEffects>
            </a:ext>
          </a:extLst>
        </p:spPr>
        <p:txBody>
          <a:bodyPr anchor="ctr">
            <a:spAutoFit/>
          </a:bodyPr>
          <a:lstStyle/>
          <a:p>
            <a:pPr marL="0" marR="0" lvl="0" indent="0" algn="ctr" defTabSz="914400" rtl="0" eaLnBrk="1" fontAlgn="base" latinLnBrk="0" hangingPunct="1">
              <a:lnSpc>
                <a:spcPct val="100000"/>
              </a:lnSpc>
              <a:spcBef>
                <a:spcPct val="20000"/>
              </a:spcBef>
              <a:spcAft>
                <a:spcPts val="600"/>
              </a:spcAft>
              <a:buClrTx/>
              <a:buSzPct val="75000"/>
              <a:buFont typeface="Wingdings" panose="05000000000000000000" pitchFamily="2" charset="2"/>
              <a:buNone/>
              <a:tabLst/>
              <a:defRPr/>
            </a:pPr>
            <a:r>
              <a:rPr kumimoji="0" lang="en-US" altLang="zh-CN" sz="13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GOES weather data will benefit from SIAD control system, enabling the National Weather Service to improve its ability to protect the life and property of the nation’s citizens</a:t>
            </a:r>
            <a:endParaRPr kumimoji="0" lang="en-US" altLang="zh-CN" sz="1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33799" name="Picture 7">
            <a:extLst>
              <a:ext uri="{FF2B5EF4-FFF2-40B4-BE49-F238E27FC236}">
                <a16:creationId xmlns:a16="http://schemas.microsoft.com/office/drawing/2014/main" id="{1CDB75E6-03DE-AF7E-C6DB-C213AE65E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263" y="6469063"/>
            <a:ext cx="1785937" cy="3889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